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1" r:id="rId3"/>
    <p:sldId id="312" r:id="rId4"/>
    <p:sldId id="313" r:id="rId5"/>
    <p:sldId id="314" r:id="rId6"/>
    <p:sldId id="301" r:id="rId7"/>
    <p:sldId id="317" r:id="rId8"/>
    <p:sldId id="300" r:id="rId9"/>
    <p:sldId id="302" r:id="rId10"/>
    <p:sldId id="303" r:id="rId11"/>
    <p:sldId id="304" r:id="rId12"/>
    <p:sldId id="315" r:id="rId13"/>
    <p:sldId id="292" r:id="rId14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61"/>
    <a:srgbClr val="00B050"/>
    <a:srgbClr val="0000FF"/>
    <a:srgbClr val="C3D91B"/>
    <a:srgbClr val="CC00CC"/>
    <a:srgbClr val="D60093"/>
    <a:srgbClr val="521C4E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680F2-11F4-43E7-88DB-AAC15EF1E5FB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7422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D8764-4E78-4C1A-9EAF-B0E425C1473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6348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8E2F8-73A7-48D3-B76D-9B1889444A36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422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F8073-D6D8-43E0-AFD1-479278EEED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636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6395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679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474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7581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0998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7805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7629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8450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97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177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635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890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686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933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31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433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906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789155-CC4A-4FCF-BA81-63607D4047EA}" type="datetimeFigureOut">
              <a:rPr lang="en-AU" smtClean="0"/>
              <a:pPr/>
              <a:t>10/08/22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BE7326-BD3E-4EDB-AE66-E36FCBCDDE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312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yfuture.edu.au/bullsey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xample%20of%20Access%20Guide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Example%20of%20Web%20Preference%20Receip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276872"/>
            <a:ext cx="6400800" cy="3357586"/>
          </a:xfrm>
        </p:spPr>
        <p:txBody>
          <a:bodyPr>
            <a:normAutofit lnSpcReduction="10000"/>
          </a:bodyPr>
          <a:lstStyle/>
          <a:p>
            <a:r>
              <a:rPr lang="en-US" sz="4800" i="1" dirty="0">
                <a:solidFill>
                  <a:srgbClr val="006D61"/>
                </a:solidFill>
              </a:rPr>
              <a:t>Subject Selection Process for </a:t>
            </a:r>
          </a:p>
          <a:p>
            <a:r>
              <a:rPr lang="en-US" sz="4800" i="1" dirty="0" smtClean="0">
                <a:solidFill>
                  <a:srgbClr val="006D61"/>
                </a:solidFill>
              </a:rPr>
              <a:t>Year 10 into </a:t>
            </a:r>
            <a:r>
              <a:rPr lang="en-US" sz="4800" i="1" dirty="0">
                <a:solidFill>
                  <a:srgbClr val="006D61"/>
                </a:solidFill>
              </a:rPr>
              <a:t>11 </a:t>
            </a:r>
          </a:p>
          <a:p>
            <a:r>
              <a:rPr lang="en-US" sz="4800" i="1" dirty="0" smtClean="0">
                <a:solidFill>
                  <a:srgbClr val="006D61"/>
                </a:solidFill>
              </a:rPr>
              <a:t>2022</a:t>
            </a:r>
            <a:endParaRPr lang="en-US" sz="4800" i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AU" sz="7100" i="1" dirty="0">
              <a:solidFill>
                <a:srgbClr val="006D61"/>
              </a:solidFill>
            </a:endParaRPr>
          </a:p>
        </p:txBody>
      </p:sp>
      <p:pic>
        <p:nvPicPr>
          <p:cNvPr id="6" name="Picture 5" descr="http://intranet.theheights.sa.edu.au/wordpress/wp-content/uploads/2018/02/colourlogo-text-dark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7665"/>
            <a:ext cx="1944216" cy="1656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Key Dates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58" y="1340422"/>
            <a:ext cx="7859216" cy="3661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6D61"/>
                </a:solidFill>
              </a:rPr>
              <a:t>Term </a:t>
            </a:r>
            <a:r>
              <a:rPr lang="en-US" b="1" dirty="0" smtClean="0">
                <a:solidFill>
                  <a:srgbClr val="006D61"/>
                </a:solidFill>
              </a:rPr>
              <a:t>3 </a:t>
            </a:r>
            <a:r>
              <a:rPr lang="en-US" b="1" dirty="0">
                <a:solidFill>
                  <a:srgbClr val="006D61"/>
                </a:solidFill>
              </a:rPr>
              <a:t>Week </a:t>
            </a:r>
            <a:r>
              <a:rPr lang="en-US" b="1" dirty="0" smtClean="0">
                <a:solidFill>
                  <a:srgbClr val="006D61"/>
                </a:solidFill>
              </a:rPr>
              <a:t>4</a:t>
            </a:r>
          </a:p>
          <a:p>
            <a:pPr marL="0" indent="0">
              <a:buNone/>
            </a:pPr>
            <a:endParaRPr lang="en-US" b="1" dirty="0">
              <a:solidFill>
                <a:srgbClr val="006D61"/>
              </a:solidFill>
            </a:endParaRPr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Monday 15</a:t>
            </a:r>
            <a:r>
              <a:rPr lang="en-US" i="1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during HG </a:t>
            </a:r>
            <a:r>
              <a:rPr lang="en-US" i="1" dirty="0" smtClean="0">
                <a:solidFill>
                  <a:srgbClr val="006D61"/>
                </a:solidFill>
              </a:rPr>
              <a:t>Practice </a:t>
            </a:r>
            <a:r>
              <a:rPr lang="en-US" i="1" dirty="0">
                <a:solidFill>
                  <a:srgbClr val="006D61"/>
                </a:solidFill>
              </a:rPr>
              <a:t>Subject Selection Sheet issued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6D61"/>
                </a:solidFill>
              </a:rPr>
              <a:t> </a:t>
            </a:r>
            <a:endParaRPr lang="en-US" b="1" dirty="0">
              <a:solidFill>
                <a:srgbClr val="006D6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6D61"/>
              </a:solidFill>
            </a:endParaRPr>
          </a:p>
        </p:txBody>
      </p:sp>
      <p:pic>
        <p:nvPicPr>
          <p:cNvPr id="4" name="Picture 3" descr="http://intranet.theheights.sa.edu.au/wordpress/wp-content/uploads/2018/02/colourlogo-text-dark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648" y="5229200"/>
            <a:ext cx="1368152" cy="137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387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8356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Key Dates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901" y="620688"/>
            <a:ext cx="7704667" cy="51774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6D6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6D6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6D61"/>
                </a:solidFill>
              </a:rPr>
              <a:t>Term </a:t>
            </a:r>
            <a:r>
              <a:rPr lang="en-US" b="1" dirty="0">
                <a:solidFill>
                  <a:srgbClr val="006D61"/>
                </a:solidFill>
              </a:rPr>
              <a:t>3 Week </a:t>
            </a:r>
            <a:r>
              <a:rPr lang="en-US" b="1" dirty="0" smtClean="0">
                <a:solidFill>
                  <a:srgbClr val="006D61"/>
                </a:solidFill>
              </a:rPr>
              <a:t>5</a:t>
            </a:r>
            <a:endParaRPr lang="en-US" b="1" dirty="0">
              <a:solidFill>
                <a:srgbClr val="006D61"/>
              </a:solidFill>
            </a:endParaRPr>
          </a:p>
          <a:p>
            <a:pPr lvl="1"/>
            <a:endParaRPr lang="en-US" sz="2400" dirty="0" smtClean="0">
              <a:solidFill>
                <a:srgbClr val="006D61"/>
              </a:solidFill>
            </a:endParaRP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Monday 22nd August in HG </a:t>
            </a:r>
            <a:r>
              <a:rPr lang="en-US" sz="2400" dirty="0">
                <a:solidFill>
                  <a:srgbClr val="006D61"/>
                </a:solidFill>
              </a:rPr>
              <a:t>information will be distributed re Web Preferences logins during HG</a:t>
            </a:r>
          </a:p>
          <a:p>
            <a:pPr lvl="1"/>
            <a:r>
              <a:rPr lang="en-US" sz="2400" dirty="0" smtClean="0">
                <a:solidFill>
                  <a:srgbClr val="006D61"/>
                </a:solidFill>
              </a:rPr>
              <a:t>Subject info session </a:t>
            </a:r>
            <a:r>
              <a:rPr lang="en-US" sz="2400" dirty="0" smtClean="0">
                <a:solidFill>
                  <a:srgbClr val="92D050"/>
                </a:solidFill>
              </a:rPr>
              <a:t>Lesson 4 Tuesday 23rd August </a:t>
            </a:r>
            <a:endParaRPr lang="en-US" sz="2400" dirty="0">
              <a:solidFill>
                <a:srgbClr val="92D050"/>
              </a:solidFill>
            </a:endParaRPr>
          </a:p>
          <a:p>
            <a:pPr lvl="1"/>
            <a:r>
              <a:rPr lang="en-US" sz="2400" dirty="0">
                <a:solidFill>
                  <a:srgbClr val="006D61"/>
                </a:solidFill>
              </a:rPr>
              <a:t>Web preferences go </a:t>
            </a:r>
            <a:r>
              <a:rPr lang="en-US" sz="2400" dirty="0" smtClean="0">
                <a:solidFill>
                  <a:srgbClr val="006D61"/>
                </a:solidFill>
              </a:rPr>
              <a:t>live </a:t>
            </a:r>
            <a:r>
              <a:rPr lang="en-US" sz="2400" dirty="0" smtClean="0">
                <a:solidFill>
                  <a:srgbClr val="92D050"/>
                </a:solidFill>
              </a:rPr>
              <a:t>Wednesday 24</a:t>
            </a:r>
            <a:r>
              <a:rPr lang="en-US" sz="2400" baseline="30000" dirty="0" smtClean="0">
                <a:solidFill>
                  <a:srgbClr val="92D050"/>
                </a:solidFill>
              </a:rPr>
              <a:t>th</a:t>
            </a:r>
            <a:r>
              <a:rPr lang="en-US" sz="2400" dirty="0" smtClean="0">
                <a:solidFill>
                  <a:srgbClr val="92D050"/>
                </a:solidFill>
              </a:rPr>
              <a:t> August</a:t>
            </a:r>
          </a:p>
          <a:p>
            <a:pPr lvl="1"/>
            <a:r>
              <a:rPr lang="en-US" sz="2400" dirty="0">
                <a:solidFill>
                  <a:srgbClr val="92D050"/>
                </a:solidFill>
              </a:rPr>
              <a:t>Friday lesson 3</a:t>
            </a:r>
            <a:r>
              <a:rPr lang="en-US" sz="2400" dirty="0">
                <a:solidFill>
                  <a:srgbClr val="006D61"/>
                </a:solidFill>
              </a:rPr>
              <a:t>, HG </a:t>
            </a:r>
            <a:r>
              <a:rPr lang="en-US" sz="2400" dirty="0" smtClean="0">
                <a:solidFill>
                  <a:srgbClr val="006D61"/>
                </a:solidFill>
              </a:rPr>
              <a:t>Session, </a:t>
            </a:r>
            <a:r>
              <a:rPr lang="en-US" sz="2400" dirty="0">
                <a:solidFill>
                  <a:srgbClr val="006D61"/>
                </a:solidFill>
              </a:rPr>
              <a:t>practice sheet completed</a:t>
            </a:r>
          </a:p>
          <a:p>
            <a:pPr lvl="1"/>
            <a:endParaRPr lang="en-US" sz="2400" dirty="0" smtClean="0">
              <a:solidFill>
                <a:srgbClr val="006D6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D61"/>
                </a:solidFill>
              </a:rPr>
              <a:t>Term 3 Week 6</a:t>
            </a:r>
          </a:p>
          <a:p>
            <a:pPr lvl="1"/>
            <a:r>
              <a:rPr lang="en-US" sz="2400" dirty="0">
                <a:solidFill>
                  <a:srgbClr val="006D61"/>
                </a:solidFill>
              </a:rPr>
              <a:t>Web Preferences closes </a:t>
            </a:r>
            <a:r>
              <a:rPr lang="en-US" sz="2400" dirty="0">
                <a:solidFill>
                  <a:srgbClr val="92D050"/>
                </a:solidFill>
              </a:rPr>
              <a:t>Tuesday 30</a:t>
            </a:r>
            <a:r>
              <a:rPr lang="en-US" sz="2400" baseline="30000" dirty="0">
                <a:solidFill>
                  <a:srgbClr val="92D050"/>
                </a:solidFill>
              </a:rPr>
              <a:t>th</a:t>
            </a:r>
            <a:r>
              <a:rPr lang="en-US" sz="2400" dirty="0">
                <a:solidFill>
                  <a:srgbClr val="92D050"/>
                </a:solidFill>
              </a:rPr>
              <a:t> August at 11pm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6D61"/>
              </a:solidFill>
            </a:endParaRPr>
          </a:p>
          <a:p>
            <a:pPr lvl="1"/>
            <a:endParaRPr lang="en-US" dirty="0">
              <a:solidFill>
                <a:srgbClr val="006D6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6D6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6D61"/>
              </a:solidFill>
            </a:endParaRPr>
          </a:p>
        </p:txBody>
      </p:sp>
      <p:pic>
        <p:nvPicPr>
          <p:cNvPr id="4" name="Picture 3" descr="http://intranet.theheights.sa.edu.au/wordpress/wp-content/uploads/2018/02/colourlogo-text-dark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73216"/>
            <a:ext cx="1090464" cy="1235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19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88640"/>
            <a:ext cx="7704667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6D61"/>
                </a:solidFill>
              </a:rPr>
              <a:t>	</a:t>
            </a:r>
            <a:r>
              <a:rPr lang="en-US" sz="5400" b="1" dirty="0" smtClean="0">
                <a:solidFill>
                  <a:srgbClr val="C00000"/>
                </a:solidFill>
              </a:rPr>
              <a:t>Term </a:t>
            </a:r>
            <a:r>
              <a:rPr lang="en-US" sz="5400" b="1" dirty="0">
                <a:solidFill>
                  <a:srgbClr val="C00000"/>
                </a:solidFill>
              </a:rPr>
              <a:t>3 Week </a:t>
            </a:r>
            <a:r>
              <a:rPr lang="en-US" sz="5400" b="1" dirty="0" smtClean="0">
                <a:solidFill>
                  <a:srgbClr val="C00000"/>
                </a:solidFill>
              </a:rPr>
              <a:t>6 </a:t>
            </a:r>
            <a:endParaRPr lang="en-US" sz="5400" b="1" dirty="0">
              <a:solidFill>
                <a:srgbClr val="C00000"/>
              </a:solidFill>
            </a:endParaRPr>
          </a:p>
          <a:p>
            <a:endParaRPr lang="en-US" sz="4400" dirty="0">
              <a:solidFill>
                <a:srgbClr val="006D61"/>
              </a:solidFill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6D61"/>
                </a:solidFill>
              </a:rPr>
              <a:t>Thursday 1st  </a:t>
            </a:r>
            <a:r>
              <a:rPr lang="en-US" sz="4400" dirty="0">
                <a:solidFill>
                  <a:srgbClr val="006D61"/>
                </a:solidFill>
              </a:rPr>
              <a:t>September </a:t>
            </a:r>
          </a:p>
          <a:p>
            <a:pPr marL="0" indent="0">
              <a:buNone/>
            </a:pPr>
            <a:endParaRPr lang="en-US" sz="4400" dirty="0">
              <a:solidFill>
                <a:srgbClr val="006D6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</a:rPr>
              <a:t>	COURSE CONFIRMATION DAY</a:t>
            </a:r>
            <a:r>
              <a:rPr lang="en-US" sz="4400" b="1" dirty="0">
                <a:solidFill>
                  <a:srgbClr val="006D61"/>
                </a:solidFill>
              </a:rPr>
              <a:t> </a:t>
            </a:r>
          </a:p>
          <a:p>
            <a:pPr marL="0" indent="0">
              <a:buNone/>
            </a:pPr>
            <a:endParaRPr lang="en-US" sz="4400" b="1" dirty="0">
              <a:solidFill>
                <a:srgbClr val="006D61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6D61"/>
                </a:solidFill>
              </a:rPr>
              <a:t>			</a:t>
            </a:r>
            <a:r>
              <a:rPr lang="en-US" sz="4400" b="1" dirty="0" smtClean="0">
                <a:solidFill>
                  <a:srgbClr val="006D61"/>
                </a:solidFill>
              </a:rPr>
              <a:t>11:15am </a:t>
            </a:r>
            <a:r>
              <a:rPr lang="en-US" sz="4400" b="1" dirty="0">
                <a:solidFill>
                  <a:srgbClr val="006D61"/>
                </a:solidFill>
              </a:rPr>
              <a:t>to </a:t>
            </a:r>
            <a:r>
              <a:rPr lang="en-US" sz="4400" b="1" dirty="0" smtClean="0">
                <a:solidFill>
                  <a:srgbClr val="006D61"/>
                </a:solidFill>
              </a:rPr>
              <a:t>7:15pm</a:t>
            </a:r>
            <a:endParaRPr lang="en-US" sz="4400" b="1" dirty="0">
              <a:solidFill>
                <a:srgbClr val="006D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85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5976664"/>
          </a:xfrm>
        </p:spPr>
        <p:txBody>
          <a:bodyPr>
            <a:normAutofit/>
          </a:bodyPr>
          <a:lstStyle/>
          <a:p>
            <a:r>
              <a:rPr lang="en-AU" b="1" dirty="0">
                <a:solidFill>
                  <a:srgbClr val="006D61"/>
                </a:solidFill>
              </a:rPr>
              <a:t>Ask your HG teacher, subject teachers, Ms Rogers, Mr </a:t>
            </a:r>
            <a:r>
              <a:rPr lang="en-AU" b="1" dirty="0" smtClean="0">
                <a:solidFill>
                  <a:srgbClr val="006D61"/>
                </a:solidFill>
              </a:rPr>
              <a:t>Brzezinski, or Mr Elliott</a:t>
            </a:r>
            <a:r>
              <a:rPr lang="en-AU" b="1" dirty="0">
                <a:solidFill>
                  <a:srgbClr val="006D61"/>
                </a:solidFill>
              </a:rPr>
              <a:t/>
            </a:r>
            <a:br>
              <a:rPr lang="en-AU" b="1" dirty="0">
                <a:solidFill>
                  <a:srgbClr val="006D61"/>
                </a:solidFill>
              </a:rPr>
            </a:br>
            <a:r>
              <a:rPr lang="en-AU" b="1" dirty="0">
                <a:solidFill>
                  <a:srgbClr val="006D61"/>
                </a:solidFill>
              </a:rPr>
              <a:t>for help or guidance if needed </a:t>
            </a:r>
            <a:r>
              <a:rPr lang="en-AU" sz="6600" b="1" dirty="0">
                <a:solidFill>
                  <a:srgbClr val="006D61"/>
                </a:solidFill>
              </a:rPr>
              <a:t/>
            </a:r>
            <a:br>
              <a:rPr lang="en-AU" sz="6600" b="1" dirty="0">
                <a:solidFill>
                  <a:srgbClr val="006D61"/>
                </a:solidFill>
              </a:rPr>
            </a:br>
            <a:r>
              <a:rPr lang="en-AU" sz="1400" b="1" dirty="0">
                <a:solidFill>
                  <a:srgbClr val="006D61"/>
                </a:solidFill>
              </a:rPr>
              <a:t/>
            </a:r>
            <a:br>
              <a:rPr lang="en-AU" sz="1400" b="1" dirty="0">
                <a:solidFill>
                  <a:srgbClr val="006D61"/>
                </a:solidFill>
              </a:rPr>
            </a:br>
            <a:r>
              <a:rPr lang="en-AU" b="1" dirty="0">
                <a:solidFill>
                  <a:srgbClr val="006D61"/>
                </a:solidFill>
              </a:rPr>
              <a:t>THANK YOU!</a:t>
            </a:r>
            <a:br>
              <a:rPr lang="en-AU" b="1" dirty="0">
                <a:solidFill>
                  <a:srgbClr val="006D61"/>
                </a:solidFill>
              </a:rPr>
            </a:br>
            <a:r>
              <a:rPr lang="en-AU" sz="1400" b="1" dirty="0" smtClean="0">
                <a:solidFill>
                  <a:srgbClr val="006D61"/>
                </a:solidFill>
              </a:rPr>
              <a:t/>
            </a:r>
            <a:br>
              <a:rPr lang="en-AU" sz="1400" b="1" dirty="0" smtClean="0">
                <a:solidFill>
                  <a:srgbClr val="006D61"/>
                </a:solidFill>
              </a:rPr>
            </a:br>
            <a:r>
              <a:rPr lang="en-AU" b="1" dirty="0" smtClean="0">
                <a:solidFill>
                  <a:srgbClr val="006D61"/>
                </a:solidFill>
              </a:rPr>
              <a:t>daniel.brzezinski598@schools.sa.edu.au</a:t>
            </a:r>
            <a:r>
              <a:rPr lang="en-AU" b="1" dirty="0">
                <a:solidFill>
                  <a:srgbClr val="006D61"/>
                </a:solidFill>
              </a:rPr>
              <a:t/>
            </a:r>
            <a:br>
              <a:rPr lang="en-AU" b="1" dirty="0">
                <a:solidFill>
                  <a:srgbClr val="006D61"/>
                </a:solidFill>
              </a:rPr>
            </a:br>
            <a:r>
              <a:rPr lang="en-AU" b="1" dirty="0">
                <a:solidFill>
                  <a:srgbClr val="006D61"/>
                </a:solidFill>
                <a:sym typeface="Wingdings" panose="05000000000000000000" pitchFamily="2" charset="2"/>
              </a:rPr>
              <a:t></a:t>
            </a:r>
            <a:endParaRPr lang="en-AU" b="1" dirty="0">
              <a:solidFill>
                <a:srgbClr val="006D6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317530"/>
            <a:ext cx="8229600" cy="504056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endParaRPr lang="en-US" sz="2400" dirty="0">
              <a:solidFill>
                <a:srgbClr val="006D6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buNone/>
            </a:pPr>
            <a:endParaRPr lang="en-AU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0034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rgbClr val="006D61"/>
                </a:solidFill>
              </a:rPr>
              <a:t>	</a:t>
            </a:r>
            <a:endParaRPr kumimoji="0" lang="en-A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http://intranet.theheights.sa.edu.au/wordpress/wp-content/uploads/2018/02/colourlogo-text-dark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648" y="5229200"/>
            <a:ext cx="1368152" cy="137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33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-99392"/>
            <a:ext cx="7704667" cy="1981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Important Information for you to Investigate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49" y="1412776"/>
            <a:ext cx="8532251" cy="5157192"/>
          </a:xfrm>
        </p:spPr>
        <p:txBody>
          <a:bodyPr>
            <a:noAutofit/>
          </a:bodyPr>
          <a:lstStyle/>
          <a:p>
            <a:r>
              <a:rPr lang="en-US" sz="2800" i="1" dirty="0">
                <a:solidFill>
                  <a:srgbClr val="006D61"/>
                </a:solidFill>
              </a:rPr>
              <a:t>Research what you want to be doing </a:t>
            </a:r>
            <a:r>
              <a:rPr lang="en-US" sz="2800" i="1">
                <a:solidFill>
                  <a:srgbClr val="006D61"/>
                </a:solidFill>
              </a:rPr>
              <a:t>in </a:t>
            </a:r>
            <a:r>
              <a:rPr lang="en-US" sz="2800" i="1" smtClean="0">
                <a:solidFill>
                  <a:srgbClr val="006D61"/>
                </a:solidFill>
              </a:rPr>
              <a:t>2024? </a:t>
            </a:r>
            <a:r>
              <a:rPr lang="en-US" sz="2800" i="1" dirty="0">
                <a:solidFill>
                  <a:srgbClr val="006D61"/>
                </a:solidFill>
              </a:rPr>
              <a:t>PLP work, </a:t>
            </a:r>
            <a:r>
              <a:rPr lang="en-US" sz="2800" i="1" dirty="0" err="1">
                <a:solidFill>
                  <a:srgbClr val="006D61"/>
                </a:solidFill>
              </a:rPr>
              <a:t>MyFutures</a:t>
            </a:r>
            <a:r>
              <a:rPr lang="en-US" sz="2800" i="1" dirty="0">
                <a:solidFill>
                  <a:srgbClr val="006D61"/>
                </a:solidFill>
              </a:rPr>
              <a:t> website </a:t>
            </a:r>
            <a:r>
              <a:rPr lang="en-AU" u="sng" dirty="0">
                <a:hlinkClick r:id="rId2"/>
              </a:rPr>
              <a:t>https://myfuture.edu.au/bullseyes</a:t>
            </a:r>
            <a:r>
              <a:rPr lang="en-AU" dirty="0"/>
              <a:t> </a:t>
            </a:r>
            <a:r>
              <a:rPr lang="en-US" sz="2800" i="1" dirty="0">
                <a:solidFill>
                  <a:srgbClr val="006D61"/>
                </a:solidFill>
              </a:rPr>
              <a:t> </a:t>
            </a:r>
            <a:r>
              <a:rPr lang="en-US" sz="2800" i="1" dirty="0" err="1">
                <a:solidFill>
                  <a:srgbClr val="006D61"/>
                </a:solidFill>
              </a:rPr>
              <a:t>etc</a:t>
            </a:r>
            <a:r>
              <a:rPr lang="en-US" sz="2800" i="1" dirty="0">
                <a:solidFill>
                  <a:srgbClr val="006D61"/>
                </a:solidFill>
              </a:rPr>
              <a:t> and others provide on the intranet</a:t>
            </a:r>
          </a:p>
          <a:p>
            <a:r>
              <a:rPr lang="en-US" sz="2800" i="1" dirty="0">
                <a:solidFill>
                  <a:srgbClr val="006D61"/>
                </a:solidFill>
              </a:rPr>
              <a:t>What subjects will benefit you in Year 12 and are there prerequisites?  See SATAC guide, University and TAFE websites </a:t>
            </a:r>
            <a:r>
              <a:rPr lang="en-US" sz="2800" i="1" dirty="0" err="1">
                <a:solidFill>
                  <a:srgbClr val="006D61"/>
                </a:solidFill>
              </a:rPr>
              <a:t>etc</a:t>
            </a:r>
            <a:r>
              <a:rPr lang="en-US" sz="2800" i="1" dirty="0">
                <a:solidFill>
                  <a:srgbClr val="006D61"/>
                </a:solidFill>
              </a:rPr>
              <a:t> (links provided)</a:t>
            </a:r>
          </a:p>
          <a:p>
            <a:r>
              <a:rPr lang="en-US" sz="2800" i="1" dirty="0">
                <a:solidFill>
                  <a:srgbClr val="006D61"/>
                </a:solidFill>
              </a:rPr>
              <a:t>What do you need to study in Year 11 in preparation for Year 12? Subject descriptors, flow charts on intranet</a:t>
            </a:r>
          </a:p>
          <a:p>
            <a:r>
              <a:rPr lang="en-US" sz="2800" i="1" dirty="0">
                <a:solidFill>
                  <a:srgbClr val="006D61"/>
                </a:solidFill>
              </a:rPr>
              <a:t>Are these subjects right for you? Reports, subject recommendations</a:t>
            </a:r>
            <a:endParaRPr lang="en-AU" sz="2800" i="1" dirty="0">
              <a:solidFill>
                <a:srgbClr val="006D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4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26159"/>
            <a:ext cx="7704667" cy="19812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Online Requirements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704667" cy="3332816"/>
          </a:xfrm>
        </p:spPr>
        <p:txBody>
          <a:bodyPr>
            <a:noAutofit/>
          </a:bodyPr>
          <a:lstStyle/>
          <a:p>
            <a:r>
              <a:rPr lang="en-US" sz="3200" i="1" dirty="0">
                <a:solidFill>
                  <a:srgbClr val="006D61"/>
                </a:solidFill>
              </a:rPr>
              <a:t>Making an appointment via Daymap for your Course Confirmation appointment – letter will be given out in HG with log in information for your parent/caregivers.</a:t>
            </a:r>
          </a:p>
          <a:p>
            <a:r>
              <a:rPr lang="en-US" sz="3200" i="1" dirty="0" smtClean="0">
                <a:solidFill>
                  <a:srgbClr val="006D61"/>
                </a:solidFill>
              </a:rPr>
              <a:t>Web </a:t>
            </a:r>
            <a:r>
              <a:rPr lang="en-US" sz="3200" i="1" dirty="0">
                <a:solidFill>
                  <a:srgbClr val="006D61"/>
                </a:solidFill>
              </a:rPr>
              <a:t>preferences online subject selection – you will receive a student access code and password in </a:t>
            </a:r>
            <a:r>
              <a:rPr lang="en-US" sz="3200" i="1" dirty="0" smtClean="0">
                <a:solidFill>
                  <a:srgbClr val="006D61"/>
                </a:solidFill>
              </a:rPr>
              <a:t>HG </a:t>
            </a:r>
            <a:r>
              <a:rPr lang="en-US" sz="3200" i="1" dirty="0">
                <a:solidFill>
                  <a:srgbClr val="006D61"/>
                </a:solidFill>
              </a:rPr>
              <a:t>.</a:t>
            </a:r>
          </a:p>
          <a:p>
            <a:pPr marL="0" indent="0">
              <a:buNone/>
            </a:pPr>
            <a:r>
              <a:rPr lang="en-AU" sz="3200" i="1" dirty="0">
                <a:solidFill>
                  <a:srgbClr val="006D61"/>
                </a:solidFill>
                <a:hlinkClick r:id="rId2" action="ppaction://hlinkfile"/>
              </a:rPr>
              <a:t>Access Guide</a:t>
            </a:r>
            <a:endParaRPr lang="en-AU" sz="3200" i="1" dirty="0">
              <a:solidFill>
                <a:srgbClr val="006D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8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Web Preferences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Online Subject Selections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80" y="2132856"/>
            <a:ext cx="7704667" cy="3888432"/>
          </a:xfrm>
        </p:spPr>
        <p:txBody>
          <a:bodyPr>
            <a:normAutofit fontScale="85000" lnSpcReduction="20000"/>
          </a:bodyPr>
          <a:lstStyle/>
          <a:p>
            <a:r>
              <a:rPr lang="en-US" sz="3600" i="1" dirty="0">
                <a:solidFill>
                  <a:srgbClr val="006D61"/>
                </a:solidFill>
              </a:rPr>
              <a:t>Subject Selections open on</a:t>
            </a:r>
            <a:r>
              <a:rPr lang="en-AU" sz="3600" b="1" dirty="0">
                <a:solidFill>
                  <a:srgbClr val="00B050"/>
                </a:solidFill>
                <a:latin typeface="Lucida Sans" panose="020B0602030504020204" pitchFamily="34" charset="0"/>
              </a:rPr>
              <a:t> </a:t>
            </a:r>
            <a:r>
              <a:rPr lang="en-AU" sz="3600" b="1" dirty="0" smtClean="0">
                <a:solidFill>
                  <a:srgbClr val="00B050"/>
                </a:solidFill>
                <a:latin typeface="Lucida Sans" panose="020B0602030504020204" pitchFamily="34" charset="0"/>
              </a:rPr>
              <a:t>Wednesday 24</a:t>
            </a:r>
            <a:r>
              <a:rPr lang="en-AU" sz="3600" b="1" baseline="30000" dirty="0" smtClean="0">
                <a:solidFill>
                  <a:srgbClr val="00B050"/>
                </a:solidFill>
                <a:latin typeface="Lucida Sans" panose="020B0602030504020204" pitchFamily="34" charset="0"/>
              </a:rPr>
              <a:t>th</a:t>
            </a:r>
            <a:r>
              <a:rPr lang="en-AU" sz="3600" b="1" dirty="0" smtClean="0">
                <a:solidFill>
                  <a:srgbClr val="00B050"/>
                </a:solidFill>
                <a:latin typeface="Lucida Sans" panose="020B0602030504020204" pitchFamily="34" charset="0"/>
              </a:rPr>
              <a:t> August 9am</a:t>
            </a:r>
            <a:endParaRPr lang="en-US" sz="3600" i="1" dirty="0">
              <a:solidFill>
                <a:srgbClr val="006D61"/>
              </a:solidFill>
            </a:endParaRPr>
          </a:p>
          <a:p>
            <a:r>
              <a:rPr lang="en-US" sz="3600" i="1" dirty="0">
                <a:solidFill>
                  <a:srgbClr val="006D61"/>
                </a:solidFill>
              </a:rPr>
              <a:t>Subject selections close on </a:t>
            </a:r>
            <a:r>
              <a:rPr lang="en-AU" sz="3600" b="1" i="1" dirty="0" smtClean="0">
                <a:solidFill>
                  <a:srgbClr val="00B050"/>
                </a:solidFill>
                <a:latin typeface="Lucida Sans" panose="020B0602030504020204" pitchFamily="34" charset="0"/>
              </a:rPr>
              <a:t>Tuesday 30</a:t>
            </a:r>
            <a:r>
              <a:rPr lang="en-AU" sz="3600" b="1" i="1" baseline="30000" dirty="0" smtClean="0">
                <a:solidFill>
                  <a:srgbClr val="00B050"/>
                </a:solidFill>
                <a:latin typeface="Lucida Sans" panose="020B0602030504020204" pitchFamily="34" charset="0"/>
              </a:rPr>
              <a:t>th</a:t>
            </a:r>
            <a:r>
              <a:rPr lang="en-AU" sz="3600" b="1" i="1" dirty="0" smtClean="0">
                <a:solidFill>
                  <a:srgbClr val="00B050"/>
                </a:solidFill>
                <a:latin typeface="Lucida Sans" panose="020B0602030504020204" pitchFamily="34" charset="0"/>
              </a:rPr>
              <a:t> August</a:t>
            </a:r>
            <a:r>
              <a:rPr lang="en-AU" sz="3600" b="1" dirty="0" smtClean="0">
                <a:solidFill>
                  <a:srgbClr val="00B050"/>
                </a:solidFill>
                <a:latin typeface="Lucida Sans" panose="020B0602030504020204" pitchFamily="34" charset="0"/>
              </a:rPr>
              <a:t> </a:t>
            </a:r>
            <a:r>
              <a:rPr lang="en-AU" sz="3600" b="1" dirty="0">
                <a:solidFill>
                  <a:srgbClr val="00B050"/>
                </a:solidFill>
                <a:latin typeface="Lucida Sans" panose="020B0602030504020204" pitchFamily="34" charset="0"/>
              </a:rPr>
              <a:t>11pm</a:t>
            </a:r>
            <a:endParaRPr lang="en-US" sz="3600" i="1" dirty="0">
              <a:solidFill>
                <a:srgbClr val="006D61"/>
              </a:solidFill>
            </a:endParaRPr>
          </a:p>
          <a:p>
            <a:r>
              <a:rPr lang="en-US" sz="3600" i="1" dirty="0">
                <a:solidFill>
                  <a:srgbClr val="006D61"/>
                </a:solidFill>
              </a:rPr>
              <a:t>You have 5 submission opportunities but can log in as often as you like.</a:t>
            </a:r>
          </a:p>
          <a:p>
            <a:r>
              <a:rPr lang="en-US" sz="3600" i="1" dirty="0">
                <a:solidFill>
                  <a:srgbClr val="006D61"/>
                </a:solidFill>
              </a:rPr>
              <a:t>If you lose login information? 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006D61"/>
                </a:solidFill>
              </a:rPr>
              <a:t>    See </a:t>
            </a:r>
            <a:r>
              <a:rPr lang="en-US" sz="3600" i="1" dirty="0" smtClean="0">
                <a:solidFill>
                  <a:srgbClr val="006D61"/>
                </a:solidFill>
              </a:rPr>
              <a:t>Mr Brzezinski</a:t>
            </a:r>
            <a:endParaRPr lang="en-AU" sz="3600" i="1" dirty="0">
              <a:solidFill>
                <a:srgbClr val="006D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1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Web Preferences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Online Subject Selections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>
                <a:solidFill>
                  <a:srgbClr val="006D61"/>
                </a:solidFill>
              </a:rPr>
              <a:t>Up to 5</a:t>
            </a:r>
            <a:r>
              <a:rPr lang="en-US" sz="3600" i="1" dirty="0">
                <a:solidFill>
                  <a:srgbClr val="006D61"/>
                </a:solidFill>
              </a:rPr>
              <a:t> submissions </a:t>
            </a:r>
          </a:p>
          <a:p>
            <a:r>
              <a:rPr lang="en-US" sz="3600" i="1" dirty="0">
                <a:solidFill>
                  <a:srgbClr val="006D61"/>
                </a:solidFill>
              </a:rPr>
              <a:t>Compulsory subjects first: English, Mathematics and Research Project (6 units/semesters)</a:t>
            </a:r>
          </a:p>
          <a:p>
            <a:r>
              <a:rPr lang="en-US" sz="3600" i="1" dirty="0">
                <a:solidFill>
                  <a:srgbClr val="006D61"/>
                </a:solidFill>
              </a:rPr>
              <a:t>Remaining 7 units/semesters free choice</a:t>
            </a:r>
          </a:p>
          <a:p>
            <a:r>
              <a:rPr lang="en-US" sz="3600" i="1" dirty="0">
                <a:solidFill>
                  <a:srgbClr val="006D61"/>
                </a:solidFill>
              </a:rPr>
              <a:t>Pick 4 reserve subjects</a:t>
            </a:r>
          </a:p>
          <a:p>
            <a:r>
              <a:rPr lang="en-US" sz="3600" b="1" i="1" dirty="0">
                <a:solidFill>
                  <a:srgbClr val="C00000"/>
                </a:solidFill>
              </a:rPr>
              <a:t>ORDER YOUR PREFERENCES AND RESERVES CAREFULLY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161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57201"/>
            <a:ext cx="8316415" cy="1981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Course Confirmation Day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Thursday </a:t>
            </a:r>
            <a:r>
              <a:rPr lang="en-US" b="1" dirty="0" smtClean="0">
                <a:solidFill>
                  <a:srgbClr val="C00000"/>
                </a:solidFill>
              </a:rPr>
              <a:t>1st</a:t>
            </a:r>
            <a:r>
              <a:rPr lang="en-US" b="1" baseline="30000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September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What do you need for the appointment?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i="1" dirty="0">
                <a:solidFill>
                  <a:srgbClr val="006D61"/>
                </a:solidFill>
              </a:rPr>
              <a:t>A few minute presentation about your career pathway and your subject selection</a:t>
            </a:r>
          </a:p>
          <a:p>
            <a:r>
              <a:rPr lang="en-US" sz="3600" i="1" dirty="0">
                <a:solidFill>
                  <a:srgbClr val="006D61"/>
                </a:solidFill>
              </a:rPr>
              <a:t>Your Practice Subject Selection Sheet completed</a:t>
            </a:r>
          </a:p>
          <a:p>
            <a:r>
              <a:rPr lang="en-US" sz="3600" i="1" dirty="0">
                <a:solidFill>
                  <a:srgbClr val="006D61"/>
                </a:solidFill>
              </a:rPr>
              <a:t>2 copies of your Web Preference Receipt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006D61"/>
                </a:solidFill>
              </a:rPr>
              <a:t>	</a:t>
            </a:r>
            <a:r>
              <a:rPr lang="en-AU" sz="3600" i="1" dirty="0">
                <a:solidFill>
                  <a:srgbClr val="006D61"/>
                </a:solidFill>
                <a:hlinkClick r:id="rId2" action="ppaction://hlinkfile"/>
              </a:rPr>
              <a:t>Web Preference Receipt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intranet.theheights.sa.edu.au/wordpress/wp-content/uploads/2018/02/colourlogo-text-dark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648" y="5229200"/>
            <a:ext cx="1368152" cy="137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443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C00000"/>
                </a:solidFill>
                <a:latin typeface="Lucida Sans" panose="020B0602030504020204" pitchFamily="34" charset="0"/>
              </a:rPr>
              <a:t>VET/NEVO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3332816"/>
          </a:xfrm>
        </p:spPr>
        <p:txBody>
          <a:bodyPr/>
          <a:lstStyle/>
          <a:p>
            <a:r>
              <a:rPr lang="en-AU" i="1" dirty="0">
                <a:solidFill>
                  <a:srgbClr val="006D61"/>
                </a:solidFill>
              </a:rPr>
              <a:t>Students hoping to undertake NEVO need </a:t>
            </a:r>
            <a:r>
              <a:rPr lang="en-AU" i="1" dirty="0" smtClean="0">
                <a:solidFill>
                  <a:srgbClr val="006D61"/>
                </a:solidFill>
              </a:rPr>
              <a:t>complete an expression of interest</a:t>
            </a:r>
          </a:p>
          <a:p>
            <a:r>
              <a:rPr lang="en-AU" i="1" dirty="0" smtClean="0">
                <a:solidFill>
                  <a:srgbClr val="006D61"/>
                </a:solidFill>
              </a:rPr>
              <a:t>VET </a:t>
            </a:r>
            <a:r>
              <a:rPr lang="en-AU" i="1" dirty="0">
                <a:solidFill>
                  <a:srgbClr val="006D61"/>
                </a:solidFill>
              </a:rPr>
              <a:t>Coordinator </a:t>
            </a:r>
            <a:r>
              <a:rPr lang="en-AU" i="1" dirty="0" smtClean="0">
                <a:solidFill>
                  <a:srgbClr val="006D61"/>
                </a:solidFill>
              </a:rPr>
              <a:t>is </a:t>
            </a:r>
            <a:r>
              <a:rPr lang="en-AU" i="1" dirty="0">
                <a:solidFill>
                  <a:srgbClr val="006D61"/>
                </a:solidFill>
              </a:rPr>
              <a:t>Ms Rogers</a:t>
            </a:r>
          </a:p>
          <a:p>
            <a:r>
              <a:rPr lang="en-AU" i="1" dirty="0" smtClean="0">
                <a:solidFill>
                  <a:srgbClr val="006D61"/>
                </a:solidFill>
              </a:rPr>
              <a:t>You </a:t>
            </a:r>
            <a:r>
              <a:rPr lang="en-AU" i="1" dirty="0">
                <a:solidFill>
                  <a:srgbClr val="006D61"/>
                </a:solidFill>
              </a:rPr>
              <a:t>must still pick all your subjects as normal regardless of </a:t>
            </a:r>
            <a:r>
              <a:rPr lang="en-AU" i="1" dirty="0" smtClean="0">
                <a:solidFill>
                  <a:srgbClr val="006D61"/>
                </a:solidFill>
              </a:rPr>
              <a:t>VET/NEVO</a:t>
            </a:r>
            <a:endParaRPr lang="en-AU" i="1" dirty="0">
              <a:solidFill>
                <a:srgbClr val="006D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78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Subject Recommendations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21" y="2438401"/>
            <a:ext cx="7704667" cy="3332816"/>
          </a:xfrm>
        </p:spPr>
        <p:txBody>
          <a:bodyPr>
            <a:noAutofit/>
          </a:bodyPr>
          <a:lstStyle/>
          <a:p>
            <a:r>
              <a:rPr lang="en-US" sz="3200" i="1" dirty="0">
                <a:solidFill>
                  <a:srgbClr val="006D61"/>
                </a:solidFill>
              </a:rPr>
              <a:t>You and your parent/caregivers will be able to access English and </a:t>
            </a:r>
            <a:r>
              <a:rPr lang="en-US" sz="3200" i="1" dirty="0" err="1">
                <a:solidFill>
                  <a:srgbClr val="006D61"/>
                </a:solidFill>
              </a:rPr>
              <a:t>Maths</a:t>
            </a:r>
            <a:r>
              <a:rPr lang="en-US" sz="3200" i="1" dirty="0">
                <a:solidFill>
                  <a:srgbClr val="006D61"/>
                </a:solidFill>
              </a:rPr>
              <a:t> Recommendations on </a:t>
            </a:r>
            <a:r>
              <a:rPr lang="en-US" sz="3200" i="1" dirty="0" err="1">
                <a:solidFill>
                  <a:srgbClr val="006D61"/>
                </a:solidFill>
              </a:rPr>
              <a:t>Daymap</a:t>
            </a:r>
            <a:r>
              <a:rPr lang="en-US" sz="3200" i="1" dirty="0">
                <a:solidFill>
                  <a:srgbClr val="006D61"/>
                </a:solidFill>
              </a:rPr>
              <a:t> as an assessment result. These will be published on Daymap on </a:t>
            </a:r>
            <a:r>
              <a:rPr lang="en-US" sz="3200" b="1" i="1" dirty="0" smtClean="0">
                <a:solidFill>
                  <a:srgbClr val="00B050"/>
                </a:solidFill>
              </a:rPr>
              <a:t>Tuesday 16</a:t>
            </a:r>
            <a:r>
              <a:rPr lang="en-US" sz="3200" b="1" i="1" baseline="30000" dirty="0" smtClean="0">
                <a:solidFill>
                  <a:srgbClr val="00B050"/>
                </a:solidFill>
              </a:rPr>
              <a:t>th</a:t>
            </a:r>
            <a:r>
              <a:rPr lang="en-US" sz="3200" b="1" i="1" dirty="0" smtClean="0">
                <a:solidFill>
                  <a:srgbClr val="00B050"/>
                </a:solidFill>
              </a:rPr>
              <a:t> August.</a:t>
            </a:r>
            <a:endParaRPr lang="en-US" sz="3200" b="1" i="1" dirty="0">
              <a:solidFill>
                <a:srgbClr val="00B050"/>
              </a:solidFill>
            </a:endParaRPr>
          </a:p>
          <a:p>
            <a:r>
              <a:rPr lang="en-US" sz="3200" i="1" dirty="0">
                <a:solidFill>
                  <a:srgbClr val="006D61"/>
                </a:solidFill>
              </a:rPr>
              <a:t>There are other minimum requirements in the subject descriptors and located on         the intranet and school website.</a:t>
            </a:r>
            <a:endParaRPr lang="en-AU" sz="3200" i="1" dirty="0">
              <a:solidFill>
                <a:srgbClr val="006D61"/>
              </a:solidFill>
            </a:endParaRPr>
          </a:p>
        </p:txBody>
      </p:sp>
      <p:pic>
        <p:nvPicPr>
          <p:cNvPr id="4" name="Picture 3" descr="http://intranet.theheights.sa.edu.au/wordpress/wp-content/uploads/2018/02/colourlogo-text-dark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648" y="5229200"/>
            <a:ext cx="1368152" cy="137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334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Key Dates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8316416" cy="48245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6000" b="1" i="1" dirty="0">
                <a:solidFill>
                  <a:srgbClr val="006D61"/>
                </a:solidFill>
              </a:rPr>
              <a:t>Term 3 Week </a:t>
            </a:r>
            <a:r>
              <a:rPr lang="en-US" sz="6000" b="1" i="1" dirty="0" smtClean="0">
                <a:solidFill>
                  <a:srgbClr val="006D61"/>
                </a:solidFill>
              </a:rPr>
              <a:t>3  </a:t>
            </a:r>
            <a:endParaRPr lang="en-US" sz="6000" b="1" i="1" dirty="0">
              <a:solidFill>
                <a:srgbClr val="006D61"/>
              </a:solidFill>
            </a:endParaRPr>
          </a:p>
          <a:p>
            <a:pPr marL="457200" lvl="1" indent="0">
              <a:buNone/>
            </a:pPr>
            <a:endParaRPr lang="en-US" sz="6200" i="1" dirty="0" smtClean="0">
              <a:solidFill>
                <a:srgbClr val="006D61"/>
              </a:solidFill>
            </a:endParaRPr>
          </a:p>
          <a:p>
            <a:pPr lvl="1"/>
            <a:r>
              <a:rPr lang="en-US" sz="6200" i="1" dirty="0" smtClean="0">
                <a:solidFill>
                  <a:srgbClr val="006D61"/>
                </a:solidFill>
              </a:rPr>
              <a:t>Year Level meeting </a:t>
            </a:r>
            <a:r>
              <a:rPr lang="en-US" sz="6200" i="1" dirty="0" smtClean="0">
                <a:solidFill>
                  <a:srgbClr val="92D050"/>
                </a:solidFill>
              </a:rPr>
              <a:t>Wednesday 10</a:t>
            </a:r>
            <a:r>
              <a:rPr lang="en-US" sz="6200" i="1" baseline="30000" dirty="0" smtClean="0">
                <a:solidFill>
                  <a:srgbClr val="92D050"/>
                </a:solidFill>
              </a:rPr>
              <a:t>th</a:t>
            </a:r>
            <a:r>
              <a:rPr lang="en-US" sz="6200" i="1" dirty="0" smtClean="0">
                <a:solidFill>
                  <a:srgbClr val="92D050"/>
                </a:solidFill>
              </a:rPr>
              <a:t> August Lesson 5</a:t>
            </a:r>
          </a:p>
          <a:p>
            <a:pPr lvl="1"/>
            <a:endParaRPr lang="en-US" sz="6200" i="1" dirty="0" smtClean="0">
              <a:solidFill>
                <a:srgbClr val="92D050"/>
              </a:solidFill>
            </a:endParaRPr>
          </a:p>
          <a:p>
            <a:pPr lvl="1"/>
            <a:r>
              <a:rPr lang="en-US" sz="6200" i="1" dirty="0">
                <a:solidFill>
                  <a:srgbClr val="006D61"/>
                </a:solidFill>
              </a:rPr>
              <a:t>S</a:t>
            </a:r>
            <a:r>
              <a:rPr lang="en-US" sz="6200" i="1" dirty="0" smtClean="0">
                <a:solidFill>
                  <a:srgbClr val="006D61"/>
                </a:solidFill>
              </a:rPr>
              <a:t>ubject information, subject guidelines and Appointments information </a:t>
            </a:r>
            <a:r>
              <a:rPr lang="en-US" sz="6200" i="1" dirty="0" smtClean="0">
                <a:solidFill>
                  <a:schemeClr val="accent2"/>
                </a:solidFill>
              </a:rPr>
              <a:t>Thursday</a:t>
            </a:r>
            <a:r>
              <a:rPr lang="en-US" sz="6200" i="1" dirty="0">
                <a:solidFill>
                  <a:schemeClr val="accent2"/>
                </a:solidFill>
              </a:rPr>
              <a:t>, 11</a:t>
            </a:r>
            <a:r>
              <a:rPr lang="en-US" sz="6200" i="1" baseline="30000" dirty="0">
                <a:solidFill>
                  <a:schemeClr val="accent2"/>
                </a:solidFill>
              </a:rPr>
              <a:t>th</a:t>
            </a:r>
            <a:r>
              <a:rPr lang="en-US" sz="6200" i="1" dirty="0">
                <a:solidFill>
                  <a:schemeClr val="accent2"/>
                </a:solidFill>
              </a:rPr>
              <a:t> August</a:t>
            </a:r>
          </a:p>
          <a:p>
            <a:pPr marL="457200" lvl="1" indent="0">
              <a:buNone/>
            </a:pPr>
            <a:endParaRPr lang="en-US" sz="6000" i="1" dirty="0">
              <a:solidFill>
                <a:srgbClr val="006D61"/>
              </a:solidFill>
            </a:endParaRPr>
          </a:p>
          <a:p>
            <a:pPr marL="457200" lvl="1" indent="0">
              <a:buNone/>
            </a:pPr>
            <a:endParaRPr lang="en-US" sz="6200" i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2800" i="1" dirty="0">
                <a:solidFill>
                  <a:srgbClr val="006D61"/>
                </a:solidFill>
              </a:rPr>
              <a:t>	</a:t>
            </a:r>
            <a:r>
              <a:rPr lang="en-US" dirty="0">
                <a:solidFill>
                  <a:srgbClr val="006D61"/>
                </a:solidFill>
              </a:rPr>
              <a:t>	</a:t>
            </a:r>
          </a:p>
          <a:p>
            <a:endParaRPr lang="en-US" dirty="0"/>
          </a:p>
          <a:p>
            <a:pPr marL="2286000" lvl="5" indent="0">
              <a:buNone/>
            </a:pPr>
            <a:endParaRPr lang="en-AU" dirty="0"/>
          </a:p>
        </p:txBody>
      </p:sp>
      <p:pic>
        <p:nvPicPr>
          <p:cNvPr id="4" name="Picture 3" descr="http://intranet.theheights.sa.edu.au/wordpress/wp-content/uploads/2018/02/colourlogo-text-dark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648" y="5229200"/>
            <a:ext cx="1368152" cy="137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237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3">
      <a:dk1>
        <a:sysClr val="windowText" lastClr="000000"/>
      </a:dk1>
      <a:lt1>
        <a:sysClr val="window" lastClr="FFFFFF"/>
      </a:lt1>
      <a:dk2>
        <a:srgbClr val="212121"/>
      </a:dk2>
      <a:lt2>
        <a:srgbClr val="CDE1FA"/>
      </a:lt2>
      <a:accent1>
        <a:srgbClr val="7E231A"/>
      </a:accent1>
      <a:accent2>
        <a:srgbClr val="80C34F"/>
      </a:accent2>
      <a:accent3>
        <a:srgbClr val="E29D3E"/>
      </a:accent3>
      <a:accent4>
        <a:srgbClr val="A93023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1694</TotalTime>
  <Words>450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Lucida Sans</vt:lpstr>
      <vt:lpstr>Wingdings</vt:lpstr>
      <vt:lpstr>Parallax</vt:lpstr>
      <vt:lpstr>PowerPoint Presentation</vt:lpstr>
      <vt:lpstr>Important Information for you to Investigate</vt:lpstr>
      <vt:lpstr>Online Requirements</vt:lpstr>
      <vt:lpstr>Web Preferences Online Subject Selections</vt:lpstr>
      <vt:lpstr>Web Preferences Online Subject Selections</vt:lpstr>
      <vt:lpstr>Course Confirmation Day Thursday 1st September What do you need for the appointment?</vt:lpstr>
      <vt:lpstr>VET/NEVO</vt:lpstr>
      <vt:lpstr>Subject Recommendations</vt:lpstr>
      <vt:lpstr>Key Dates</vt:lpstr>
      <vt:lpstr>Key Dates</vt:lpstr>
      <vt:lpstr>Key Dates</vt:lpstr>
      <vt:lpstr>PowerPoint Presentation</vt:lpstr>
      <vt:lpstr>Ask your HG teacher, subject teachers, Ms Rogers, Mr Brzezinski, or Mr Elliott for help or guidance if needed   THANK YOU!  daniel.brzezinski598@schools.sa.edu.au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Eckermann</dc:creator>
  <cp:lastModifiedBy>User</cp:lastModifiedBy>
  <cp:revision>117</cp:revision>
  <cp:lastPrinted>2019-07-28T12:29:11Z</cp:lastPrinted>
  <dcterms:created xsi:type="dcterms:W3CDTF">2012-07-22T06:02:36Z</dcterms:created>
  <dcterms:modified xsi:type="dcterms:W3CDTF">2022-08-10T04:19:38Z</dcterms:modified>
</cp:coreProperties>
</file>